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sldIdLst>
    <p:sldId id="266" r:id="rId2"/>
    <p:sldId id="256" r:id="rId3"/>
    <p:sldId id="267" r:id="rId4"/>
    <p:sldId id="268" r:id="rId5"/>
    <p:sldId id="269" r:id="rId6"/>
    <p:sldId id="270" r:id="rId7"/>
    <p:sldId id="271" r:id="rId8"/>
    <p:sldId id="272" r:id="rId9"/>
    <p:sldId id="275" r:id="rId10"/>
    <p:sldId id="273" r:id="rId11"/>
    <p:sldId id="274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6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 snapToGrid="0">
      <p:cViewPr varScale="1">
        <p:scale>
          <a:sx n="67" d="100"/>
          <a:sy n="67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73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8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7552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20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5632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89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91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13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5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4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8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4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05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64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40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1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1C78A-9489-4230-A732-C561AF3AECBD}" type="datetimeFigureOut">
              <a:rPr lang="en-US" smtClean="0"/>
              <a:t>22/03/27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5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usam.abdulaali@uobasrah.edu.iq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7463" y="2357437"/>
            <a:ext cx="71866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dirty="0" smtClean="0"/>
              <a:t>المدرس </a:t>
            </a:r>
            <a:r>
              <a:rPr lang="ar-SA" sz="3200" dirty="0"/>
              <a:t>الدكتور حسام حسن عبد </a:t>
            </a:r>
            <a:r>
              <a:rPr lang="ar-SA" sz="3200" dirty="0" smtClean="0"/>
              <a:t>العالي</a:t>
            </a:r>
            <a:endParaRPr lang="ar-SA" sz="3200" dirty="0"/>
          </a:p>
          <a:p>
            <a:pPr algn="ctr"/>
            <a:r>
              <a:rPr lang="ar-SA" sz="3200" dirty="0"/>
              <a:t>قسم علوم التربة والموارد المائية</a:t>
            </a:r>
          </a:p>
          <a:p>
            <a:pPr algn="ctr"/>
            <a:r>
              <a:rPr lang="ar-SA" sz="3200" dirty="0"/>
              <a:t>كلية </a:t>
            </a:r>
            <a:r>
              <a:rPr lang="ar-SA" sz="3200" dirty="0" smtClean="0"/>
              <a:t>الزراعة - </a:t>
            </a:r>
            <a:r>
              <a:rPr lang="ar-SA" sz="3200" dirty="0"/>
              <a:t>جامعة البصرة</a:t>
            </a:r>
          </a:p>
          <a:p>
            <a:pPr algn="ctr"/>
            <a:r>
              <a:rPr lang="en-US" sz="3200" dirty="0" smtClean="0">
                <a:solidFill>
                  <a:srgbClr val="00B0F0"/>
                </a:solidFill>
                <a:hlinkClick r:id="rId2"/>
              </a:rPr>
              <a:t>husam.abdulaali@uobasrah.edu.iq</a:t>
            </a:r>
            <a:endParaRPr lang="ar-SA" sz="3200" dirty="0" smtClean="0">
              <a:solidFill>
                <a:srgbClr val="00B0F0"/>
              </a:solidFill>
            </a:endParaRPr>
          </a:p>
          <a:p>
            <a:pPr algn="ctr"/>
            <a:r>
              <a:rPr lang="en-US" sz="3200" dirty="0">
                <a:solidFill>
                  <a:srgbClr val="0070C0"/>
                </a:solidFill>
              </a:rPr>
              <a:t>Class code: </a:t>
            </a:r>
            <a:r>
              <a:rPr lang="en-US" sz="3200" dirty="0" err="1">
                <a:solidFill>
                  <a:srgbClr val="0070C0"/>
                </a:solidFill>
              </a:rPr>
              <a:t>wxtczgf</a:t>
            </a:r>
            <a:endParaRPr lang="ar-SA" sz="3200" dirty="0">
              <a:solidFill>
                <a:srgbClr val="0070C0"/>
              </a:solidFill>
            </a:endParaRPr>
          </a:p>
          <a:p>
            <a:pPr algn="ctr"/>
            <a:r>
              <a:rPr lang="en-US" sz="3200" dirty="0">
                <a:solidFill>
                  <a:srgbClr val="0070C0"/>
                </a:solidFill>
              </a:rPr>
              <a:t>https://meet.google.com/kdb-bbza-zfg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085850" y="514350"/>
            <a:ext cx="10539411" cy="1314450"/>
          </a:xfrm>
        </p:spPr>
        <p:txBody>
          <a:bodyPr>
            <a:normAutofit fontScale="90000"/>
          </a:bodyPr>
          <a:lstStyle/>
          <a:p>
            <a:r>
              <a:rPr lang="ar-SA" sz="8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مادة تسوية وتعديل الاراضي</a:t>
            </a:r>
          </a:p>
        </p:txBody>
      </p:sp>
    </p:spTree>
    <p:extLst>
      <p:ext uri="{BB962C8B-B14F-4D97-AF65-F5344CB8AC3E}">
        <p14:creationId xmlns:p14="http://schemas.microsoft.com/office/powerpoint/2010/main" val="10925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7"/>
          <p:cNvPicPr/>
          <p:nvPr/>
        </p:nvPicPr>
        <p:blipFill>
          <a:blip r:embed="rId2"/>
          <a:stretch>
            <a:fillRect/>
          </a:stretch>
        </p:blipFill>
        <p:spPr>
          <a:xfrm>
            <a:off x="1614488" y="314325"/>
            <a:ext cx="1022985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8"/>
          <p:cNvPicPr/>
          <p:nvPr/>
        </p:nvPicPr>
        <p:blipFill>
          <a:blip r:embed="rId2"/>
          <a:stretch>
            <a:fillRect/>
          </a:stretch>
        </p:blipFill>
        <p:spPr>
          <a:xfrm>
            <a:off x="3124199" y="428626"/>
            <a:ext cx="8734425" cy="420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19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90754" y="880409"/>
            <a:ext cx="6482865" cy="555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4"/>
            </a:pPr>
            <a:r>
              <a:rPr lang="ar-SA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حساب اعماق الحفر (الارتفاع) والرد (الانخفاض)</a:t>
            </a:r>
            <a:r>
              <a:rPr lang="ar-SA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صورة 11"/>
          <p:cNvPicPr/>
          <p:nvPr/>
        </p:nvPicPr>
        <p:blipFill>
          <a:blip r:embed="rId2"/>
          <a:stretch>
            <a:fillRect/>
          </a:stretch>
        </p:blipFill>
        <p:spPr>
          <a:xfrm>
            <a:off x="1643063" y="1485900"/>
            <a:ext cx="9558337" cy="455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0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947" y="9247"/>
            <a:ext cx="8383796" cy="684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7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437511" y="608946"/>
            <a:ext cx="3260829" cy="555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 algn="just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5"/>
            </a:pPr>
            <a:r>
              <a:rPr lang="ar-SA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حساب مساحة القطاع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صورة 16"/>
          <p:cNvPicPr/>
          <p:nvPr/>
        </p:nvPicPr>
        <p:blipFill>
          <a:blip r:embed="rId2"/>
          <a:stretch>
            <a:fillRect/>
          </a:stretch>
        </p:blipFill>
        <p:spPr>
          <a:xfrm>
            <a:off x="2486026" y="1471612"/>
            <a:ext cx="9010649" cy="347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7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0175" y="0"/>
            <a:ext cx="10201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9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35228" y="201351"/>
            <a:ext cx="2814638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6"/>
            </a:pPr>
            <a:r>
              <a:rPr lang="ar-SA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حساب الحجوم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صورة 18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0" y="900113"/>
            <a:ext cx="8763866" cy="26549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3122" y="3665999"/>
            <a:ext cx="7784110" cy="352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8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20"/>
          <p:cNvPicPr/>
          <p:nvPr/>
        </p:nvPicPr>
        <p:blipFill>
          <a:blip r:embed="rId2"/>
          <a:stretch>
            <a:fillRect/>
          </a:stretch>
        </p:blipFill>
        <p:spPr>
          <a:xfrm>
            <a:off x="3014663" y="42864"/>
            <a:ext cx="8629650" cy="2943225"/>
          </a:xfrm>
          <a:prstGeom prst="rect">
            <a:avLst/>
          </a:prstGeom>
        </p:spPr>
      </p:pic>
      <p:pic>
        <p:nvPicPr>
          <p:cNvPr id="5" name="صورة 21"/>
          <p:cNvPicPr/>
          <p:nvPr/>
        </p:nvPicPr>
        <p:blipFill>
          <a:blip r:embed="rId3"/>
          <a:stretch>
            <a:fillRect/>
          </a:stretch>
        </p:blipFill>
        <p:spPr>
          <a:xfrm>
            <a:off x="3564732" y="2986089"/>
            <a:ext cx="7529512" cy="387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22"/>
          <p:cNvPicPr/>
          <p:nvPr/>
        </p:nvPicPr>
        <p:blipFill>
          <a:blip r:embed="rId2"/>
          <a:stretch>
            <a:fillRect/>
          </a:stretch>
        </p:blipFill>
        <p:spPr>
          <a:xfrm>
            <a:off x="1457325" y="0"/>
            <a:ext cx="10229850" cy="674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5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971096"/>
            <a:ext cx="10515600" cy="5095875"/>
          </a:xfrm>
        </p:spPr>
        <p:txBody>
          <a:bodyPr>
            <a:noAutofit/>
          </a:bodyPr>
          <a:lstStyle/>
          <a:p>
            <a:pPr algn="ctr"/>
            <a:r>
              <a:rPr lang="ar-SA" sz="15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شكرا لحسن الاصغاء</a:t>
            </a:r>
            <a:endParaRPr lang="en-US" sz="15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059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28612"/>
            <a:ext cx="11801475" cy="930275"/>
          </a:xfrm>
        </p:spPr>
        <p:txBody>
          <a:bodyPr>
            <a:normAutofit/>
          </a:bodyPr>
          <a:lstStyle/>
          <a:p>
            <a:pPr rtl="1"/>
            <a:r>
              <a:rPr lang="ar-SA" sz="4000" b="1" dirty="0"/>
              <a:t>أنواع التسوية </a:t>
            </a:r>
            <a:r>
              <a:rPr lang="ar-SA" sz="4000" b="1" dirty="0" smtClean="0"/>
              <a:t>المباشرة</a:t>
            </a:r>
            <a:r>
              <a:rPr lang="en-US" sz="4000" b="1" dirty="0" smtClean="0"/>
              <a:t> </a:t>
            </a:r>
            <a:r>
              <a:rPr lang="en-US" sz="4000" b="1" dirty="0"/>
              <a:t>Types of Direct leveling  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944688"/>
            <a:ext cx="11358562" cy="4398962"/>
          </a:xfrm>
        </p:spPr>
        <p:txBody>
          <a:bodyPr>
            <a:noAutofit/>
          </a:bodyPr>
          <a:lstStyle/>
          <a:p>
            <a:pPr marL="514350" lvl="0" indent="-514350" algn="r" rtl="1">
              <a:buFont typeface="+mj-lt"/>
              <a:buAutoNum type="arabicPeriod" startAt="2"/>
            </a:pPr>
            <a:r>
              <a:rPr lang="ar-SA" sz="2800" b="1" dirty="0" smtClean="0"/>
              <a:t>التسوية </a:t>
            </a:r>
            <a:r>
              <a:rPr lang="ar-SA" sz="2800" b="1" dirty="0"/>
              <a:t>التفاضلية ( المتسلسلة ) </a:t>
            </a:r>
            <a:r>
              <a:rPr lang="en-US" sz="2800" b="1" dirty="0"/>
              <a:t>Differential or series </a:t>
            </a:r>
            <a:r>
              <a:rPr lang="en-US" sz="2800" b="1" dirty="0" smtClean="0"/>
              <a:t>leveling</a:t>
            </a:r>
            <a:endParaRPr lang="en-US" sz="2800" dirty="0" smtClean="0"/>
          </a:p>
          <a:p>
            <a:pPr algn="r" rtl="1"/>
            <a:r>
              <a:rPr lang="ar-SA" sz="2800" dirty="0" smtClean="0"/>
              <a:t>تستند </a:t>
            </a:r>
            <a:r>
              <a:rPr lang="ar-SA" sz="2800" dirty="0"/>
              <a:t>هذه الطريقة الى استخدام جهاز التسوية ( الميزان ) ومسطرة . ان هذه الطريقة شائعة الاستعمال وخاصة في المشاريع الهندسية</a:t>
            </a:r>
            <a:r>
              <a:rPr lang="ar-IQ" sz="2800" dirty="0"/>
              <a:t> وايضا الزراعية</a:t>
            </a:r>
            <a:r>
              <a:rPr lang="ar-SA" sz="2800" dirty="0"/>
              <a:t> وقد سبق التعرف عليها ضمناً في اساس عمل جهاز التسوية في المحاضرة السابقة . حيث </a:t>
            </a:r>
            <a:r>
              <a:rPr lang="ar-IQ" sz="2800" dirty="0"/>
              <a:t>يمكن</a:t>
            </a:r>
            <a:r>
              <a:rPr lang="ar-SA" sz="2800" dirty="0"/>
              <a:t> حساب منسوب نقطة أو عدة نقاط </a:t>
            </a:r>
            <a:r>
              <a:rPr lang="ar-IQ" sz="2800" dirty="0"/>
              <a:t>من معرفة</a:t>
            </a:r>
            <a:r>
              <a:rPr lang="ar-SA" sz="2800" dirty="0"/>
              <a:t> منسوب نقطة أخرى وقراءة او قراءات المسطرة بإحدى الطريقتين </a:t>
            </a:r>
            <a:r>
              <a:rPr lang="ar-SA" sz="2800" dirty="0" smtClean="0"/>
              <a:t>:</a:t>
            </a:r>
            <a:endParaRPr lang="en-US" sz="2800" dirty="0" smtClean="0"/>
          </a:p>
          <a:p>
            <a:pPr algn="r" rtl="1"/>
            <a:endParaRPr lang="en-US" sz="2800" b="1" dirty="0"/>
          </a:p>
          <a:p>
            <a:pPr marL="457200" indent="-457200" algn="r">
              <a:buFont typeface="+mj-lt"/>
              <a:buAutoNum type="arabicPeriod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395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9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328613"/>
            <a:ext cx="9172575" cy="21348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799" y="2765607"/>
            <a:ext cx="9172575" cy="369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2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14338" y="217438"/>
            <a:ext cx="11530012" cy="3612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r" defTabSz="457200" rtl="1">
              <a:lnSpc>
                <a:spcPct val="115000"/>
              </a:lnSpc>
              <a:spcBef>
                <a:spcPts val="1000"/>
              </a:spcBef>
              <a:buClr>
                <a:schemeClr val="accent1"/>
              </a:buClr>
              <a:buFont typeface="+mj-lt"/>
              <a:buAutoNum type="arabicPeriod" startAt="3"/>
            </a:pPr>
            <a:r>
              <a:rPr lang="ar-SA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التسوية الطولية ( المقاط  الطولية )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Longitudinal Sections or Profile </a:t>
            </a:r>
          </a:p>
          <a:p>
            <a:pPr algn="r" defTabSz="457200" rtl="1">
              <a:lnSpc>
                <a:spcPct val="115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ar-SA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في مشاريع الطرق وقنوات الري و شبكات المياه والمجاري وخطوط سكك الحديد ، يلزم بيان طبيعة وتضاريس سطح الارض في اتجاه ما لغرض التصميم وحساب الكميات ، من اجل ذلك يجري تحديد موقع النقاط على الاتجاه المطلوب لغرض حساب مناسيبها وتتفاوت المسافة بين نقطة واخرى ، وذلك حسب تغير الاتجاه وطوبوغرافية الارض ، اذ ان تغيرهما يلزم في زيادة النقاط مع التقارب بينها الشكل (1)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lvl="0" indent="-514350" algn="r" rtl="1">
              <a:buFont typeface="+mj-lt"/>
              <a:buAutoNum type="arabicPeriod" startAt="2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35" y="3586164"/>
            <a:ext cx="9461070" cy="36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8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7289" y="832392"/>
            <a:ext cx="10701336" cy="4980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يتكون فريق عمل المقطع الطولي من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</a:t>
            </a: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لراصد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يقوم بتحديد اتجاه خط المقطع واختيار النقاط المناسبة كمواقع لمسطرة التسوية بما يتفق وطبيعة سطح الأرض وميلانه إضافة إلى استعمال جهاز التسوية وتسجيل القراءات المرصودة في جدول التسوية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حامل المسطرة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وظيفته وضع مسطرة التسوية بصورة عمودية على النقاط التي يختارها الراصد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المساعدان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يقومان بقياس المسافات الأفقية بين النقاط بالشريط أو أداة أخرى مناسبة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في الغالب تناط مهمة إمساك المسطرة بأحد المساعدين وهذا يستلزم ان ينتظر الراصد وقتا ما إلى سحب أداة القياس إلى الامام . وهذا يعني ان وجود مساعد واحد يؤدي إلى ضياع وقت غير قليل إضافة إلى اضطرار الراصد لترك جهاز التسوية من اجل المساعدة في عملية القياس 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تتكون أدوات العمل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من </a:t>
            </a: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جهاز التسوية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و</a:t>
            </a: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مسطرة تسوية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وأداة لقياس المسافة الأفقية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و</a:t>
            </a: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شواخص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و</a:t>
            </a: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نبال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و</a:t>
            </a: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طباشير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وقلم ودفتر</a:t>
            </a:r>
            <a:r>
              <a:rPr lang="ar-S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lang="ar-SA" sz="2400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وجداول تسوية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18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2599" y="171450"/>
            <a:ext cx="9901237" cy="2728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خطوات تنفيذ القطاع الطولي في الطبيعة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يتلخص عمل هذا المشروع في النقاط التالية 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"/>
            </a:pPr>
            <a:r>
              <a:rPr lang="ar-IQ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تحديد بداية ونهايته المشروع 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"/>
            </a:pPr>
            <a:r>
              <a:rPr lang="ar-IQ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تقسيم محور المشروع الى عدة اقسام تبعا لتغير الميل او الاتجاه ، وتغير طبوغرافية الارض 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"/>
            </a:pPr>
            <a:r>
              <a:rPr lang="ar-IQ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تعيين </a:t>
            </a:r>
            <a:r>
              <a:rPr lang="ar-IQ" sz="2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مناس</a:t>
            </a:r>
            <a:r>
              <a:rPr lang="ar-SA" sz="240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يب</a:t>
            </a:r>
            <a:r>
              <a:rPr lang="ar-IQ" sz="240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IQ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نقاط المحور باستخدام اعمال الميزانيات (التسوية) 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4426" y="2814842"/>
            <a:ext cx="10687049" cy="4043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IQ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تقسيم المحور الطولي 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15000"/>
              </a:lnSpc>
              <a:spcAft>
                <a:spcPts val="1000"/>
              </a:spcAft>
            </a:pPr>
            <a:r>
              <a:rPr lang="ar-IQ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يقسم المحور الطولي الى عدة نقاط ، ممثلة بأوتاد على سطح الارض ، تقع جميعها على استقامة واحدة ، لتكون محورا طوليا لمشروع معين (سكة حديد او قناة ري) والمسافة بين هذه النقاط تختلف على حسب تغير الاتجاه وطبوغرافية الارض ، وتتراوح بين 10 م و 50 م ، والمقدار السائد من 20 م الى 30 م ، الا اننا سنتناول العمل بجعل المسافة الجزئية بين النقاط متساوية . اما عن طريقة تثبيت النقاط في الطبيعة على استقامة واحدة ، فيتم بوضع جهاز الثيودوليت عند نقطة البداية ويضبط الضبط المؤقت ، ثم يربط مسمار الحركة السريعة ، فيكون خط النظر هو الاتجاه المطلوب ، فعن طريق مسك المتر على المسافة المطلوبة ، وتحرك حامل الاوتاد يمينا وشمالا حسب توجيه الراصد ، يتم تثبيت النقطة حيث ينطبق الوتد او الشاخص على الشعرة الرأسية للثيودوليت ، ويكون التوجيه لأسفل الوتد وذلك لتحري الدقة.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04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7275038" y="238451"/>
            <a:ext cx="39835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justLow" rtl="1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</a:pPr>
            <a:r>
              <a:rPr lang="ar-IQ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تعيين </a:t>
            </a:r>
            <a:r>
              <a:rPr lang="ar-IQ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مناسيب نقاط المحور </a:t>
            </a:r>
            <a:endParaRPr lang="ar-IQ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557213" y="761671"/>
            <a:ext cx="11129962" cy="595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7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11564" y="237471"/>
            <a:ext cx="2884124" cy="555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3"/>
            </a:pPr>
            <a:r>
              <a:rPr lang="ar-IQ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رسم القطاع الطولي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صورة 5"/>
          <p:cNvPicPr/>
          <p:nvPr/>
        </p:nvPicPr>
        <p:blipFill>
          <a:blip r:embed="rId2"/>
          <a:stretch>
            <a:fillRect/>
          </a:stretch>
        </p:blipFill>
        <p:spPr>
          <a:xfrm>
            <a:off x="1028701" y="971550"/>
            <a:ext cx="10758486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7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6"/>
          <p:cNvPicPr/>
          <p:nvPr/>
        </p:nvPicPr>
        <p:blipFill>
          <a:blip r:embed="rId2"/>
          <a:stretch>
            <a:fillRect/>
          </a:stretch>
        </p:blipFill>
        <p:spPr>
          <a:xfrm>
            <a:off x="1671637" y="314327"/>
            <a:ext cx="102870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0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163</TotalTime>
  <Words>536</Words>
  <Application>Microsoft Office PowerPoint</Application>
  <PresentationFormat>Widescreen</PresentationFormat>
  <Paragraphs>31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Andalus</vt:lpstr>
      <vt:lpstr>Arial</vt:lpstr>
      <vt:lpstr>Calibri</vt:lpstr>
      <vt:lpstr>Century Gothic</vt:lpstr>
      <vt:lpstr>Symbol</vt:lpstr>
      <vt:lpstr>Tahoma</vt:lpstr>
      <vt:lpstr>Wingdings</vt:lpstr>
      <vt:lpstr>Wingdings 3</vt:lpstr>
      <vt:lpstr>Wisp</vt:lpstr>
      <vt:lpstr>مادة تسوية وتعديل الاراضي</vt:lpstr>
      <vt:lpstr>أنواع التسوية المباشرة Types of Direct leveling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شكرا لحسن الاصغاء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أنواع التسوية المباشرة     Types of Direct leveling  </dc:title>
  <dc:creator>husam</dc:creator>
  <cp:lastModifiedBy>husam</cp:lastModifiedBy>
  <cp:revision>37</cp:revision>
  <dcterms:created xsi:type="dcterms:W3CDTF">2021-05-21T12:09:42Z</dcterms:created>
  <dcterms:modified xsi:type="dcterms:W3CDTF">2022-03-27T20:50:02Z</dcterms:modified>
</cp:coreProperties>
</file>